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38"/>
  </p:notesMasterIdLst>
  <p:sldIdLst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</p:sldIdLst>
  <p:sldSz cx="9144000" cy="5143500" type="screen16x9"/>
  <p:notesSz cx="7104063" cy="10234613"/>
  <p:embeddedFontLst>
    <p:embeddedFont>
      <p:font typeface="Kanit" panose="020B0604020202020204" charset="-34"/>
      <p:regular r:id="rId39"/>
      <p:bold r:id="rId40"/>
      <p:italic r:id="rId41"/>
      <p:boldItalic r:id="rId42"/>
    </p:embeddedFont>
    <p:embeddedFont>
      <p:font typeface="Kanit Light" panose="020B0604020202020204" charset="-34"/>
      <p:regular r:id="rId43"/>
      <p:bold r:id="rId44"/>
      <p:italic r:id="rId45"/>
      <p:boldItalic r:id="rId46"/>
    </p:embeddedFont>
    <p:embeddedFont>
      <p:font typeface="Kanit Medium" panose="020B0604020202020204" charset="-34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>
      <p:cViewPr varScale="1">
        <p:scale>
          <a:sx n="97" d="100"/>
          <a:sy n="97" d="100"/>
        </p:scale>
        <p:origin x="7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7" tIns="99057" rIns="99057" bIns="9905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0e848eb99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0e848eb993_1_2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10ee6cfe17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10ee6cfe179_0_2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105dd1bab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1105dd1bab9_0_2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0de9e6c33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0de9e6c33f_0_17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0e848eb993_1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0e848eb993_1_28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0ee6cfe17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10ee6cfe179_1_3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10ee6cfe17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10ee6cfe179_0_3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0de9e6c33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0de9e6c33f_0_10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0e848eb993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0e848eb993_1_306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0ee6cfe17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0ee6cfe179_1_4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ee6cfe17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10ee6cfe179_1_5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e848eb993_1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e848eb993_1_25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0ee6cfe179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0ee6cfe179_1_6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0ee6cfe179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0ee6cfe179_1_8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10de9e6c33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10de9e6c33f_0_12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10e848eb993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10e848eb993_1_29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10ee6cfe179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10ee6cfe179_1_9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0ee6cfe179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0ee6cfe179_1_10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10ee6cfe179_1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10ee6cfe179_1_11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10ee6cfe179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10ee6cfe179_1_12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0de9e6c33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0de9e6c33f_0_13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10e848eb993_1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10e848eb993_1_32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ea791d37a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ea791d37a_2_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0ee6cfe17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10ee6cfe179_2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10ee6cfe179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10ee6cfe179_2_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10ee6cfe179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10ee6cfe179_2_3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0de9e6c33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10de9e6c33f_0_15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0ea791d37a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0ea791d37a_2_29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0ea791d37a_2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10ea791d37a_2_4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10de9e6c33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10de9e6c33f_0_187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0e848eb993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10e848eb993_1_268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0ee6cfe1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0ee6cfe179_0_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ee6cfe17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0ee6cfe179_0_10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57" tIns="99057" rIns="99057" bIns="9905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hyperlink" Target="http://drive.google.com/file/d/1mifUF_bhkCW1UZr0qpdd_TdTUuAv8K0V/vie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hyperlink" Target="http://drive.google.com/file/d/1mq9ggnQo57ki0K0GzswEFoSXHmbRqYJu/vie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g"/><Relationship Id="rId4" Type="http://schemas.openxmlformats.org/officeDocument/2006/relationships/hyperlink" Target="http://drive.google.com/file/d/1n5-cgyMQaU12mWC5SOO-CAYM2LosiFCJ/vie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hyperlink" Target="http://drive.google.com/file/d/1n4KYcXWBs1vZgFFynxltOSR9z9zU_WvU/vie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hyperlink" Target="http://drive.google.com/file/d/1mzAT_1ngKVSDhRcf6HrhDJfcuUyZxer3/vie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://drive.google.com/file/d/1mhrax4PF9Ch6NleDnpnFoMO1Rov7-eFr/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6"/>
          <p:cNvSpPr/>
          <p:nvPr/>
        </p:nvSpPr>
        <p:spPr>
          <a:xfrm>
            <a:off x="2285925" y="1042450"/>
            <a:ext cx="5170800" cy="2932800"/>
          </a:xfrm>
          <a:prstGeom prst="roundRect">
            <a:avLst>
              <a:gd name="adj" fmla="val 8040"/>
            </a:avLst>
          </a:prstGeom>
          <a:solidFill>
            <a:schemeClr val="lt1"/>
          </a:solidFill>
          <a:ln>
            <a:noFill/>
          </a:ln>
          <a:effectLst>
            <a:outerShdw blurRad="157163" dist="19050" dir="5400000" algn="bl" rotWithShape="0">
              <a:srgbClr val="000000">
                <a:alpha val="2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6"/>
          <p:cNvSpPr txBox="1"/>
          <p:nvPr/>
        </p:nvSpPr>
        <p:spPr>
          <a:xfrm>
            <a:off x="2559700" y="1129000"/>
            <a:ext cx="3867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04E23"/>
                </a:solidFill>
                <a:latin typeface="Kanit Medium"/>
                <a:ea typeface="Kanit Medium"/>
                <a:cs typeface="Kanit Medium"/>
                <a:sym typeface="Kanit Medium"/>
              </a:rPr>
              <a:t>GATEKEEPER</a:t>
            </a:r>
            <a:endParaRPr sz="3500">
              <a:solidFill>
                <a:srgbClr val="F04E2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483" name="Google Shape;483;p46"/>
          <p:cNvSpPr txBox="1"/>
          <p:nvPr/>
        </p:nvSpPr>
        <p:spPr>
          <a:xfrm>
            <a:off x="2559700" y="1709975"/>
            <a:ext cx="4633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rgbClr val="F04E23"/>
                </a:solidFill>
                <a:latin typeface="Kanit"/>
                <a:ea typeface="Kanit"/>
                <a:cs typeface="Kanit"/>
                <a:sym typeface="Kanit"/>
              </a:rPr>
              <a:t>การตรวจสอบการเข้าร่วมกิจกรรมผ่านแอปพลิเคชัน Gatekeeper </a:t>
            </a:r>
            <a:endParaRPr sz="1250">
              <a:solidFill>
                <a:srgbClr val="F04E23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84" name="Google Shape;484;p46"/>
          <p:cNvSpPr txBox="1"/>
          <p:nvPr/>
        </p:nvSpPr>
        <p:spPr>
          <a:xfrm>
            <a:off x="1009425" y="1042450"/>
            <a:ext cx="12765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rPr>
              <a:t>03</a:t>
            </a:r>
            <a:endParaRPr sz="6800" b="1">
              <a:solidFill>
                <a:schemeClr val="lt1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85" name="Google Shape;485;p46"/>
          <p:cNvSpPr txBox="1"/>
          <p:nvPr/>
        </p:nvSpPr>
        <p:spPr>
          <a:xfrm>
            <a:off x="1116225" y="1042450"/>
            <a:ext cx="106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FEATURES</a:t>
            </a:r>
            <a:endParaRPr>
              <a:solidFill>
                <a:schemeClr val="lt1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486" name="Google Shape;48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487" name="Google Shape;487;p46"/>
          <p:cNvSpPr txBox="1"/>
          <p:nvPr/>
        </p:nvSpPr>
        <p:spPr>
          <a:xfrm>
            <a:off x="2559700" y="2295625"/>
            <a:ext cx="38673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การเข้าสู่ระบบ (Log In)</a:t>
            </a:r>
            <a:endParaRPr sz="100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การตั้งค่า (Settings)</a:t>
            </a:r>
            <a:endParaRPr sz="100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แสดงกิจกรรมทั้งหมด โดยจำแนกตามช่วงเวลาของกิจกรรม (Event List​)</a:t>
            </a:r>
            <a:endParaRPr sz="100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การดูภาพรวมผู้เข้าร่วมกิจกรรม (Dashboard)</a:t>
            </a:r>
            <a:endParaRPr sz="100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การสแกน QR Code เพื่อตรวจสอบการเข้าร่วมกิจกรรม (Scan QR Code)</a:t>
            </a:r>
            <a:endParaRPr sz="100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การดูรายชื่อผู้เข้าร่วมกิจกรรมทั้งหมด (View all participant)</a:t>
            </a:r>
            <a:endParaRPr sz="100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488" name="Google Shape;488;p46"/>
          <p:cNvSpPr txBox="1"/>
          <p:nvPr/>
        </p:nvSpPr>
        <p:spPr>
          <a:xfrm>
            <a:off x="6841600" y="2219095"/>
            <a:ext cx="3519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35</a:t>
            </a:r>
            <a:endParaRPr sz="1000" dirty="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40</a:t>
            </a:r>
            <a:endParaRPr sz="1000" dirty="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46</a:t>
            </a:r>
            <a:endParaRPr sz="1000" dirty="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50</a:t>
            </a:r>
            <a:endParaRPr sz="1000" dirty="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56</a:t>
            </a:r>
            <a:endParaRPr sz="1000" dirty="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 dirty="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62</a:t>
            </a:r>
            <a:endParaRPr sz="1000" dirty="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59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701" y="944300"/>
            <a:ext cx="2016824" cy="35854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93" name="Google Shape;593;p55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การตั้งค่า (Settings)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594" name="Google Shape;594;p55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5" name="Google Shape;59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55"/>
          <p:cNvSpPr txBox="1"/>
          <p:nvPr/>
        </p:nvSpPr>
        <p:spPr>
          <a:xfrm>
            <a:off x="6109350" y="2137250"/>
            <a:ext cx="2603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เลือกภาษา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3. เลือกภาษาที่ต้องการ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597" name="Google Shape;59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98" name="Google Shape;598;p55"/>
          <p:cNvSpPr/>
          <p:nvPr/>
        </p:nvSpPr>
        <p:spPr>
          <a:xfrm>
            <a:off x="2334300" y="1384100"/>
            <a:ext cx="2016900" cy="7533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55"/>
          <p:cNvSpPr/>
          <p:nvPr/>
        </p:nvSpPr>
        <p:spPr>
          <a:xfrm>
            <a:off x="2086325" y="12626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00" name="Google Shape;600;p55"/>
          <p:cNvSpPr txBox="1"/>
          <p:nvPr/>
        </p:nvSpPr>
        <p:spPr>
          <a:xfrm>
            <a:off x="2086325" y="12206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475" y="981925"/>
            <a:ext cx="2016824" cy="3585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06" name="Google Shape;606;p56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การตั้งค่า (Settings)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607" name="Google Shape;607;p56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8" name="Google Shape;60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6"/>
          <p:cNvSpPr txBox="1"/>
          <p:nvPr/>
        </p:nvSpPr>
        <p:spPr>
          <a:xfrm>
            <a:off x="6109350" y="2137250"/>
            <a:ext cx="26034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ยืนยันการเปลี่ยนภาษา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4. กดปุ่ม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‘ตกลง’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5. ระบบจะพากลับเข้าสู่หน้าแรกของแอปพลิเคชัน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610" name="Google Shape;610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12" name="Google Shape;612;p56"/>
          <p:cNvSpPr/>
          <p:nvPr/>
        </p:nvSpPr>
        <p:spPr>
          <a:xfrm>
            <a:off x="2137800" y="2742900"/>
            <a:ext cx="787500" cy="3273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56"/>
          <p:cNvSpPr/>
          <p:nvPr/>
        </p:nvSpPr>
        <p:spPr>
          <a:xfrm>
            <a:off x="1889825" y="26214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14" name="Google Shape;614;p56"/>
          <p:cNvSpPr txBox="1"/>
          <p:nvPr/>
        </p:nvSpPr>
        <p:spPr>
          <a:xfrm>
            <a:off x="1889825" y="25794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4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91C273-327C-2A64-CEC5-D3A0C014E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139" y="974584"/>
            <a:ext cx="2019121" cy="359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5" name="Google Shape;615;p56"/>
          <p:cNvSpPr/>
          <p:nvPr/>
        </p:nvSpPr>
        <p:spPr>
          <a:xfrm>
            <a:off x="3352750" y="1494250"/>
            <a:ext cx="1995900" cy="30732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6"/>
          <p:cNvSpPr/>
          <p:nvPr/>
        </p:nvSpPr>
        <p:spPr>
          <a:xfrm>
            <a:off x="3104775" y="137282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17" name="Google Shape;617;p56"/>
          <p:cNvSpPr txBox="1"/>
          <p:nvPr/>
        </p:nvSpPr>
        <p:spPr>
          <a:xfrm>
            <a:off x="3104775" y="133082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5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7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การตั้งค่า (Settings)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623" name="Google Shape;623;p57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4" name="Google Shape;62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26" name="Google Shape;626;p57" title="การตั้งค่า Gatekeeper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325" y="839400"/>
            <a:ext cx="2335333" cy="415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8"/>
          <p:cNvSpPr txBox="1"/>
          <p:nvPr/>
        </p:nvSpPr>
        <p:spPr>
          <a:xfrm>
            <a:off x="1811400" y="1877250"/>
            <a:ext cx="55212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แสดงกิจกรรมทั้งหมด โดยจำแนกตาม</a:t>
            </a:r>
            <a:endParaRPr sz="2500">
              <a:solidFill>
                <a:schemeClr val="lt1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ช่วงเวลาของกิจกรรม (Event List​)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32" name="Google Shape;632;p58"/>
          <p:cNvSpPr txBox="1"/>
          <p:nvPr/>
        </p:nvSpPr>
        <p:spPr>
          <a:xfrm>
            <a:off x="2591850" y="2889150"/>
            <a:ext cx="3960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</a:t>
            </a:r>
            <a:r>
              <a:rPr lang="en" sz="1250">
                <a:solidFill>
                  <a:schemeClr val="lt1"/>
                </a:solidFill>
                <a:latin typeface="Kanit Light"/>
                <a:ea typeface="Kanit Light"/>
                <a:cs typeface="Kanit Light"/>
                <a:sym typeface="Kanit Light"/>
              </a:rPr>
              <a:t> | Event List</a:t>
            </a:r>
            <a:endParaRPr sz="1250">
              <a:solidFill>
                <a:schemeClr val="lt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633" name="Google Shape;633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9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แสดงกิจกรรมทั้งหมด โดยจำแนกตามช่วงเวลาของกิจกรรม (Event List​)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639" name="Google Shape;639;p59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0" name="Google Shape;64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43" name="Google Shape;643;p59"/>
          <p:cNvSpPr txBox="1"/>
          <p:nvPr/>
        </p:nvSpPr>
        <p:spPr>
          <a:xfrm>
            <a:off x="5780850" y="1918150"/>
            <a:ext cx="26916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ขั้นตอนการแสดงกิจกรรมทั้งหมด โดยจำแนกตามช่วงเวลาของกิจกรรม (Event List​)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1. ผู้ใช้สามารถดูกิจกรรมทั้งหมดของกลุ่มที่ตนเองเป็นสมาชิกได้ ซึ่งจะจำแนกตามช่วงเวลาการจัดกิจกรรม โดยเริ่มต้นจากกดที่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‘กลุ่มที่ต้องการ’</a:t>
            </a:r>
            <a:endParaRPr sz="1200">
              <a:solidFill>
                <a:srgbClr val="F04E2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EFB62-D2C3-1022-6DD7-41FF21E8D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79" y="943100"/>
            <a:ext cx="2019121" cy="359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4" name="Google Shape;644;p59"/>
          <p:cNvSpPr/>
          <p:nvPr/>
        </p:nvSpPr>
        <p:spPr>
          <a:xfrm>
            <a:off x="2334300" y="1460300"/>
            <a:ext cx="2016900" cy="30756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9"/>
          <p:cNvSpPr/>
          <p:nvPr/>
        </p:nvSpPr>
        <p:spPr>
          <a:xfrm>
            <a:off x="2086325" y="13388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46" name="Google Shape;646;p59"/>
          <p:cNvSpPr txBox="1"/>
          <p:nvPr/>
        </p:nvSpPr>
        <p:spPr>
          <a:xfrm>
            <a:off x="2086325" y="12968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0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แสดงกิจกรรมทั้งหมด โดยจำแนกตามช่วงเวลาของกิจกรรม (Event List​)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652" name="Google Shape;652;p60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3" name="Google Shape;65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300" y="944300"/>
            <a:ext cx="2016824" cy="35917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655" name="Google Shape;655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750" y="944300"/>
            <a:ext cx="2016824" cy="35917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56" name="Google Shape;656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57" name="Google Shape;657;p60"/>
          <p:cNvSpPr txBox="1"/>
          <p:nvPr/>
        </p:nvSpPr>
        <p:spPr>
          <a:xfrm>
            <a:off x="6109350" y="1375250"/>
            <a:ext cx="2603400" cy="29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กิจกรรม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2. ระบบจะพาเข้าสู่หน้ากิจกรรมของกลุ่มที่กดเลือก ซึ่งระบบสามารถจำแนกกิจกรรมตามวันได้ ซึ่งจะแบ่งออกเป็น 2 ส่วน ดังนี้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	2.1 </a:t>
            </a:r>
            <a:r>
              <a:rPr lang="en" sz="1200">
                <a:solidFill>
                  <a:srgbClr val="333333"/>
                </a:solidFill>
                <a:latin typeface="Kanit"/>
                <a:ea typeface="Kanit"/>
                <a:cs typeface="Kanit"/>
                <a:sym typeface="Kanit"/>
              </a:rPr>
              <a:t>Today’s Ticket: </a:t>
            </a:r>
            <a:endParaRPr sz="1200">
              <a:solidFill>
                <a:srgbClr val="33333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	กิจกรรมที่ถูกจัดขึ้นในวันนี้ โดย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ผู้ที่มีสิทธิ์ในการสแกน สามารถ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กดที่กิจกรรมที่ต้องการ เพื่อ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ทำการสแกนคิวอาร์โค้ดของผู้เข้า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ร่วมกิจกรรม 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2.2 </a:t>
            </a:r>
            <a:r>
              <a:rPr lang="en" sz="1200">
                <a:solidFill>
                  <a:srgbClr val="333333"/>
                </a:solidFill>
                <a:latin typeface="Kanit"/>
                <a:ea typeface="Kanit"/>
                <a:cs typeface="Kanit"/>
                <a:sym typeface="Kanit"/>
              </a:rPr>
              <a:t>Upcoming Ticket:</a:t>
            </a:r>
            <a:endParaRPr sz="1200">
              <a:solidFill>
                <a:srgbClr val="333333"/>
              </a:solidFill>
              <a:latin typeface="Kanit"/>
              <a:ea typeface="Kanit"/>
              <a:cs typeface="Kanit"/>
              <a:sym typeface="Kani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กิจกรรมที่กำลังจะเกิดขึ้น 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658" name="Google Shape;658;p60"/>
          <p:cNvSpPr/>
          <p:nvPr/>
        </p:nvSpPr>
        <p:spPr>
          <a:xfrm>
            <a:off x="1115100" y="1917500"/>
            <a:ext cx="1014600" cy="300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60"/>
          <p:cNvSpPr/>
          <p:nvPr/>
        </p:nvSpPr>
        <p:spPr>
          <a:xfrm>
            <a:off x="867125" y="17960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60" name="Google Shape;660;p60"/>
          <p:cNvSpPr txBox="1"/>
          <p:nvPr/>
        </p:nvSpPr>
        <p:spPr>
          <a:xfrm>
            <a:off x="867125" y="1800275"/>
            <a:ext cx="300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2.1</a:t>
            </a:r>
            <a:endParaRPr sz="7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61" name="Google Shape;661;p60"/>
          <p:cNvSpPr/>
          <p:nvPr/>
        </p:nvSpPr>
        <p:spPr>
          <a:xfrm>
            <a:off x="4231975" y="1917500"/>
            <a:ext cx="1014600" cy="300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60"/>
          <p:cNvSpPr/>
          <p:nvPr/>
        </p:nvSpPr>
        <p:spPr>
          <a:xfrm>
            <a:off x="3984000" y="17960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63" name="Google Shape;663;p60"/>
          <p:cNvSpPr txBox="1"/>
          <p:nvPr/>
        </p:nvSpPr>
        <p:spPr>
          <a:xfrm>
            <a:off x="3984000" y="1800275"/>
            <a:ext cx="300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2.2</a:t>
            </a:r>
            <a:endParaRPr sz="7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1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แสดงกิจกรรมทั้งหมด โดยจำแนกตามช่วงเวลาของกิจกรรม (Event List​)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669" name="Google Shape;669;p61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0" name="Google Shape;67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672" name="Google Shape;672;p61" title="การแสดงกิจกรรม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325" y="839400"/>
            <a:ext cx="2335333" cy="415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2"/>
          <p:cNvSpPr txBox="1"/>
          <p:nvPr/>
        </p:nvSpPr>
        <p:spPr>
          <a:xfrm>
            <a:off x="1811400" y="1877250"/>
            <a:ext cx="55212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การดูภาพรวมผู้เข้าร่วมกิจกรรม (Dashboard)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678" name="Google Shape;678;p62"/>
          <p:cNvSpPr txBox="1"/>
          <p:nvPr/>
        </p:nvSpPr>
        <p:spPr>
          <a:xfrm>
            <a:off x="2591850" y="2889150"/>
            <a:ext cx="3960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</a:t>
            </a:r>
            <a:r>
              <a:rPr lang="en" sz="1250">
                <a:solidFill>
                  <a:schemeClr val="lt1"/>
                </a:solidFill>
                <a:latin typeface="Kanit Light"/>
                <a:ea typeface="Kanit Light"/>
                <a:cs typeface="Kanit Light"/>
                <a:sym typeface="Kanit Light"/>
              </a:rPr>
              <a:t> | Dashboard</a:t>
            </a:r>
            <a:endParaRPr sz="1250">
              <a:solidFill>
                <a:schemeClr val="lt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679" name="Google Shape;679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3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การดูภาพรวมผู้เข้าร่วมกิจกรรม (Dashboard)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685" name="Google Shape;685;p63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6" name="Google Shape;68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89" name="Google Shape;689;p63"/>
          <p:cNvSpPr txBox="1"/>
          <p:nvPr/>
        </p:nvSpPr>
        <p:spPr>
          <a:xfrm>
            <a:off x="6109350" y="2137250"/>
            <a:ext cx="2691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ขั้นตอนการดูภาพรวมผู้เข้าร่วมกิจกรรม (Dashboard)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1. ผู้ใช้สามารถดูภาพรวมผู้เข้าร่วมกิจกรรมและสามารถเปลี่ยนชื่อจุดสแกนได้จากหน้า Dashboard  โดยเริ่มต้นจากกดที่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‘กลุ่มที่ต้องการ’</a:t>
            </a:r>
            <a:endParaRPr sz="1200">
              <a:solidFill>
                <a:srgbClr val="F04E2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DBC3A-E78A-12F7-2608-DED760609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79" y="943100"/>
            <a:ext cx="2019121" cy="359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90" name="Google Shape;690;p63"/>
          <p:cNvSpPr/>
          <p:nvPr/>
        </p:nvSpPr>
        <p:spPr>
          <a:xfrm>
            <a:off x="2334300" y="1460300"/>
            <a:ext cx="2016900" cy="30756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63"/>
          <p:cNvSpPr/>
          <p:nvPr/>
        </p:nvSpPr>
        <p:spPr>
          <a:xfrm>
            <a:off x="2086325" y="13388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92" name="Google Shape;692;p63"/>
          <p:cNvSpPr txBox="1"/>
          <p:nvPr/>
        </p:nvSpPr>
        <p:spPr>
          <a:xfrm>
            <a:off x="2086325" y="12968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64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การดูภาพรวมผู้เข้าร่วมกิจกรรม (Dashboard)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698" name="Google Shape;698;p64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9" name="Google Shape;69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701" name="Google Shape;701;p64"/>
          <p:cNvSpPr txBox="1"/>
          <p:nvPr/>
        </p:nvSpPr>
        <p:spPr>
          <a:xfrm>
            <a:off x="6109350" y="1603850"/>
            <a:ext cx="2603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กิจกรรม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2. กดที่ </a:t>
            </a:r>
            <a:r>
              <a:rPr lang="en" sz="1200">
                <a:solidFill>
                  <a:srgbClr val="333333"/>
                </a:solidFill>
                <a:latin typeface="Kanit"/>
                <a:ea typeface="Kanit"/>
                <a:cs typeface="Kanit"/>
                <a:sym typeface="Kanit"/>
              </a:rPr>
              <a:t>Today’s Ticket: 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3. เลือกกิจกรรมที่ต้องการ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pic>
        <p:nvPicPr>
          <p:cNvPr id="702" name="Google Shape;70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075" y="953700"/>
            <a:ext cx="2016824" cy="35917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03" name="Google Shape;703;p64"/>
          <p:cNvSpPr/>
          <p:nvPr/>
        </p:nvSpPr>
        <p:spPr>
          <a:xfrm>
            <a:off x="2299875" y="1926900"/>
            <a:ext cx="1014600" cy="300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64"/>
          <p:cNvSpPr/>
          <p:nvPr/>
        </p:nvSpPr>
        <p:spPr>
          <a:xfrm>
            <a:off x="2051900" y="18054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05" name="Google Shape;705;p64"/>
          <p:cNvSpPr txBox="1"/>
          <p:nvPr/>
        </p:nvSpPr>
        <p:spPr>
          <a:xfrm>
            <a:off x="2051900" y="17634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06" name="Google Shape;706;p64"/>
          <p:cNvSpPr/>
          <p:nvPr/>
        </p:nvSpPr>
        <p:spPr>
          <a:xfrm>
            <a:off x="2299875" y="2292650"/>
            <a:ext cx="2016900" cy="2252700"/>
          </a:xfrm>
          <a:prstGeom prst="roundRect">
            <a:avLst>
              <a:gd name="adj" fmla="val 4346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64"/>
          <p:cNvSpPr/>
          <p:nvPr/>
        </p:nvSpPr>
        <p:spPr>
          <a:xfrm>
            <a:off x="2051900" y="217122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08" name="Google Shape;708;p64"/>
          <p:cNvSpPr txBox="1"/>
          <p:nvPr/>
        </p:nvSpPr>
        <p:spPr>
          <a:xfrm>
            <a:off x="2051900" y="212922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7"/>
          <p:cNvSpPr txBox="1"/>
          <p:nvPr/>
        </p:nvSpPr>
        <p:spPr>
          <a:xfrm>
            <a:off x="1811400" y="2098500"/>
            <a:ext cx="5521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การเข้าสู่ระบบ (Log In)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494" name="Google Shape;494;p47"/>
          <p:cNvSpPr txBox="1"/>
          <p:nvPr/>
        </p:nvSpPr>
        <p:spPr>
          <a:xfrm>
            <a:off x="2591850" y="2667900"/>
            <a:ext cx="3960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GATEKEEPER</a:t>
            </a:r>
            <a:r>
              <a:rPr lang="en" sz="1250">
                <a:solidFill>
                  <a:schemeClr val="lt1"/>
                </a:solidFill>
                <a:latin typeface="Kanit Light"/>
                <a:ea typeface="Kanit Light"/>
                <a:cs typeface="Kanit Light"/>
                <a:sym typeface="Kanit Light"/>
              </a:rPr>
              <a:t> | Log In</a:t>
            </a:r>
            <a:endParaRPr sz="1250">
              <a:solidFill>
                <a:schemeClr val="lt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495" name="Google Shape;495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5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การดูภาพรวมผู้เข้าร่วมกิจกรรม (Dashboard)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714" name="Google Shape;714;p65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5" name="Google Shape;71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65"/>
          <p:cNvSpPr txBox="1"/>
          <p:nvPr/>
        </p:nvSpPr>
        <p:spPr>
          <a:xfrm>
            <a:off x="5728350" y="1756250"/>
            <a:ext cx="29592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ภาพรวม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4. ระบบจะพาเข้าสู่หน้าภาพรวมกิจกรรม ซึ่งผู้ใช้สามารถ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4.1 ดูจำนวนผู้เข้าร่วมกิจกรรมทั้งหมด 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4.2 ดูจำนวนผู้เข้าร่วมโดยแบ่งเป็นแต่ละ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ฐานในการสแกน 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4.3 เปลี่ยนบัตรในการสแกน โดยกดที่ 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‘เปลี่ยนบัตร’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4.4 เปลี่ยนชื่อจุดสแกนได้ โดยกดที่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 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‘ไอคอน Gate’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pic>
        <p:nvPicPr>
          <p:cNvPr id="717" name="Google Shape;71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698" y="944302"/>
            <a:ext cx="1843223" cy="359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18" name="Google Shape;718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719" name="Google Shape;719;p65"/>
          <p:cNvSpPr/>
          <p:nvPr/>
        </p:nvSpPr>
        <p:spPr>
          <a:xfrm>
            <a:off x="2334300" y="1993700"/>
            <a:ext cx="1843200" cy="10434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65"/>
          <p:cNvSpPr/>
          <p:nvPr/>
        </p:nvSpPr>
        <p:spPr>
          <a:xfrm>
            <a:off x="2086325" y="18722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21" name="Google Shape;721;p65"/>
          <p:cNvSpPr txBox="1"/>
          <p:nvPr/>
        </p:nvSpPr>
        <p:spPr>
          <a:xfrm>
            <a:off x="2086325" y="1876475"/>
            <a:ext cx="300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4.1</a:t>
            </a:r>
            <a:endParaRPr sz="7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22" name="Google Shape;722;p65"/>
          <p:cNvSpPr/>
          <p:nvPr/>
        </p:nvSpPr>
        <p:spPr>
          <a:xfrm>
            <a:off x="2334300" y="3479875"/>
            <a:ext cx="1843200" cy="6717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65"/>
          <p:cNvSpPr/>
          <p:nvPr/>
        </p:nvSpPr>
        <p:spPr>
          <a:xfrm>
            <a:off x="2086325" y="3358450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24" name="Google Shape;724;p65"/>
          <p:cNvSpPr txBox="1"/>
          <p:nvPr/>
        </p:nvSpPr>
        <p:spPr>
          <a:xfrm>
            <a:off x="2086325" y="3362650"/>
            <a:ext cx="300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4.1</a:t>
            </a:r>
            <a:endParaRPr sz="7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25" name="Google Shape;725;p65"/>
          <p:cNvSpPr/>
          <p:nvPr/>
        </p:nvSpPr>
        <p:spPr>
          <a:xfrm>
            <a:off x="3700125" y="1361900"/>
            <a:ext cx="477300" cy="2925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65"/>
          <p:cNvSpPr/>
          <p:nvPr/>
        </p:nvSpPr>
        <p:spPr>
          <a:xfrm>
            <a:off x="4067525" y="12404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27" name="Google Shape;727;p65"/>
          <p:cNvSpPr txBox="1"/>
          <p:nvPr/>
        </p:nvSpPr>
        <p:spPr>
          <a:xfrm>
            <a:off x="4067525" y="1244675"/>
            <a:ext cx="300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4.3</a:t>
            </a:r>
            <a:endParaRPr sz="7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28" name="Google Shape;728;p65"/>
          <p:cNvSpPr/>
          <p:nvPr/>
        </p:nvSpPr>
        <p:spPr>
          <a:xfrm>
            <a:off x="3700125" y="2094850"/>
            <a:ext cx="634800" cy="1665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65"/>
          <p:cNvSpPr/>
          <p:nvPr/>
        </p:nvSpPr>
        <p:spPr>
          <a:xfrm>
            <a:off x="4219925" y="1895300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30" name="Google Shape;730;p65"/>
          <p:cNvSpPr txBox="1"/>
          <p:nvPr/>
        </p:nvSpPr>
        <p:spPr>
          <a:xfrm>
            <a:off x="4219925" y="1899500"/>
            <a:ext cx="300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4.4</a:t>
            </a:r>
            <a:endParaRPr sz="7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6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การดูภาพรวมผู้เข้าร่วมกิจกรรม (Dashboard)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736" name="Google Shape;736;p66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7" name="Google Shape;73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300" y="944300"/>
            <a:ext cx="2016824" cy="358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39" name="Google Shape;739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0776" y="944300"/>
            <a:ext cx="2016824" cy="358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40" name="Google Shape;740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741" name="Google Shape;741;p66"/>
          <p:cNvSpPr txBox="1"/>
          <p:nvPr/>
        </p:nvSpPr>
        <p:spPr>
          <a:xfrm>
            <a:off x="6109350" y="1603850"/>
            <a:ext cx="26034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กิจกรรม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5. เมื่อทำการกดเปลี่ยนบัตร ระบบจะขึ้นให้ผู้ใช้เลือกบัตรสแกนที่ต้องการ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6. เมื่อทำการกดเปลี่ยนชื่อจุดสแกน ระบบจะขึ้นให้ผู้ใช้พิมพ์ชื่อที่ต้องการ จากนั้นกด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‘ตกลง’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742" name="Google Shape;742;p66"/>
          <p:cNvSpPr/>
          <p:nvPr/>
        </p:nvSpPr>
        <p:spPr>
          <a:xfrm>
            <a:off x="1128225" y="3054400"/>
            <a:ext cx="2016900" cy="14316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66"/>
          <p:cNvSpPr/>
          <p:nvPr/>
        </p:nvSpPr>
        <p:spPr>
          <a:xfrm>
            <a:off x="880250" y="29329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44" name="Google Shape;744;p66"/>
          <p:cNvSpPr txBox="1"/>
          <p:nvPr/>
        </p:nvSpPr>
        <p:spPr>
          <a:xfrm>
            <a:off x="880250" y="28909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5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45" name="Google Shape;745;p66"/>
          <p:cNvSpPr/>
          <p:nvPr/>
        </p:nvSpPr>
        <p:spPr>
          <a:xfrm>
            <a:off x="4187675" y="2821950"/>
            <a:ext cx="787500" cy="3273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6"/>
          <p:cNvSpPr/>
          <p:nvPr/>
        </p:nvSpPr>
        <p:spPr>
          <a:xfrm>
            <a:off x="3939700" y="270052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47" name="Google Shape;747;p66"/>
          <p:cNvSpPr txBox="1"/>
          <p:nvPr/>
        </p:nvSpPr>
        <p:spPr>
          <a:xfrm>
            <a:off x="3939700" y="265852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6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67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การดูภาพรวมผู้เข้าร่วมกิจกรรม (Dashboard)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753" name="Google Shape;753;p67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4" name="Google Shape;75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756" name="Google Shape;756;p67" title="ภาพรวมบัตรกิจกรรม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338" y="839400"/>
            <a:ext cx="2335333" cy="415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68"/>
          <p:cNvSpPr txBox="1"/>
          <p:nvPr/>
        </p:nvSpPr>
        <p:spPr>
          <a:xfrm>
            <a:off x="1811400" y="1877250"/>
            <a:ext cx="55212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การสแกน QR Code เพื่อตรวจสอบการเข้าร่วมกิจกรรม (Scan QR Code)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762" name="Google Shape;762;p68"/>
          <p:cNvSpPr txBox="1"/>
          <p:nvPr/>
        </p:nvSpPr>
        <p:spPr>
          <a:xfrm>
            <a:off x="2591850" y="2889150"/>
            <a:ext cx="3960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</a:t>
            </a:r>
            <a:r>
              <a:rPr lang="en" sz="1250">
                <a:solidFill>
                  <a:schemeClr val="lt1"/>
                </a:solidFill>
                <a:latin typeface="Kanit Light"/>
                <a:ea typeface="Kanit Light"/>
                <a:cs typeface="Kanit Light"/>
                <a:sym typeface="Kanit Light"/>
              </a:rPr>
              <a:t> | Scan QR Code</a:t>
            </a:r>
            <a:endParaRPr sz="1250">
              <a:solidFill>
                <a:schemeClr val="lt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763" name="Google Shape;763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69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การสแกน QR Code เพื่อตรวจสอบการเข้าร่วมกิจกรรม (Scan QR Code)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769" name="Google Shape;769;p69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0" name="Google Shape;77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773" name="Google Shape;773;p69"/>
          <p:cNvSpPr txBox="1"/>
          <p:nvPr/>
        </p:nvSpPr>
        <p:spPr>
          <a:xfrm>
            <a:off x="5780850" y="2024350"/>
            <a:ext cx="2691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ขั้นตอนการสแกน QR Code เพื่อตรวจสอบการเข้าร่วมกิจกรรม (Scan QR Code)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1. ผู้ใช้สามารถสแกน QR Code เพื่อตรวจสอบการเข้าร่วมกิจกรรมของนักศึกษาได้   โดยเริ่มต้นจากกดที่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‘กลุ่มที่ต้องการ’</a:t>
            </a:r>
            <a:endParaRPr sz="1200">
              <a:solidFill>
                <a:srgbClr val="F04E2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AE115-F51F-8FAB-5CFD-8527F911A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79" y="943100"/>
            <a:ext cx="2019121" cy="359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4" name="Google Shape;774;p69"/>
          <p:cNvSpPr/>
          <p:nvPr/>
        </p:nvSpPr>
        <p:spPr>
          <a:xfrm>
            <a:off x="2334300" y="1460300"/>
            <a:ext cx="2016900" cy="30756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69"/>
          <p:cNvSpPr/>
          <p:nvPr/>
        </p:nvSpPr>
        <p:spPr>
          <a:xfrm>
            <a:off x="2086325" y="13388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76" name="Google Shape;776;p69"/>
          <p:cNvSpPr txBox="1"/>
          <p:nvPr/>
        </p:nvSpPr>
        <p:spPr>
          <a:xfrm>
            <a:off x="2086325" y="12968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70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การสแกน QR Code เพื่อตรวจสอบการเข้าร่วมกิจกรรม (Scan QR Code)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782" name="Google Shape;782;p70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3" name="Google Shape;78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075" y="953700"/>
            <a:ext cx="2016824" cy="35917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85" name="Google Shape;785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786" name="Google Shape;786;p70"/>
          <p:cNvSpPr txBox="1"/>
          <p:nvPr/>
        </p:nvSpPr>
        <p:spPr>
          <a:xfrm>
            <a:off x="6109350" y="1603850"/>
            <a:ext cx="2603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กิจกรรม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2. กดที่ </a:t>
            </a:r>
            <a:r>
              <a:rPr lang="en" sz="1200">
                <a:solidFill>
                  <a:srgbClr val="333333"/>
                </a:solidFill>
                <a:latin typeface="Kanit"/>
                <a:ea typeface="Kanit"/>
                <a:cs typeface="Kanit"/>
                <a:sym typeface="Kanit"/>
              </a:rPr>
              <a:t>Today’s Ticket: 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3. เลือกกิจกรรมที่ต้องการ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787" name="Google Shape;787;p70"/>
          <p:cNvSpPr/>
          <p:nvPr/>
        </p:nvSpPr>
        <p:spPr>
          <a:xfrm>
            <a:off x="2299875" y="1926900"/>
            <a:ext cx="1014600" cy="300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70"/>
          <p:cNvSpPr/>
          <p:nvPr/>
        </p:nvSpPr>
        <p:spPr>
          <a:xfrm>
            <a:off x="2051900" y="18054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89" name="Google Shape;789;p70"/>
          <p:cNvSpPr txBox="1"/>
          <p:nvPr/>
        </p:nvSpPr>
        <p:spPr>
          <a:xfrm>
            <a:off x="2051900" y="17634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90" name="Google Shape;790;p70"/>
          <p:cNvSpPr/>
          <p:nvPr/>
        </p:nvSpPr>
        <p:spPr>
          <a:xfrm>
            <a:off x="2299875" y="2292650"/>
            <a:ext cx="2016900" cy="2252700"/>
          </a:xfrm>
          <a:prstGeom prst="roundRect">
            <a:avLst>
              <a:gd name="adj" fmla="val 4346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70"/>
          <p:cNvSpPr/>
          <p:nvPr/>
        </p:nvSpPr>
        <p:spPr>
          <a:xfrm>
            <a:off x="2051900" y="217122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92" name="Google Shape;792;p70"/>
          <p:cNvSpPr txBox="1"/>
          <p:nvPr/>
        </p:nvSpPr>
        <p:spPr>
          <a:xfrm>
            <a:off x="2051900" y="212922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1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การสแกน QR Code เพื่อตรวจสอบการเข้าร่วมกิจกรรม (Scan QR Code)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798" name="Google Shape;798;p71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9" name="Google Shape;79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71"/>
          <p:cNvSpPr txBox="1"/>
          <p:nvPr/>
        </p:nvSpPr>
        <p:spPr>
          <a:xfrm>
            <a:off x="6109350" y="2137250"/>
            <a:ext cx="26034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ภาพรวม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4. กดที่ปุ่ม ‘สแกน’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5. ทำการสแกน QR Code ของผู้เข้าร่วมกิจกรรม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pic>
        <p:nvPicPr>
          <p:cNvPr id="801" name="Google Shape;80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98" y="944302"/>
            <a:ext cx="1843223" cy="359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02" name="Google Shape;802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6926" y="944300"/>
            <a:ext cx="2016812" cy="359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03" name="Google Shape;803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804" name="Google Shape;804;p71"/>
          <p:cNvSpPr/>
          <p:nvPr/>
        </p:nvSpPr>
        <p:spPr>
          <a:xfrm>
            <a:off x="1739575" y="4135800"/>
            <a:ext cx="639300" cy="384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71"/>
          <p:cNvSpPr/>
          <p:nvPr/>
        </p:nvSpPr>
        <p:spPr>
          <a:xfrm>
            <a:off x="1534750" y="4000050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06" name="Google Shape;806;p71"/>
          <p:cNvSpPr txBox="1"/>
          <p:nvPr/>
        </p:nvSpPr>
        <p:spPr>
          <a:xfrm>
            <a:off x="1534750" y="3958050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4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07" name="Google Shape;807;p71"/>
          <p:cNvSpPr/>
          <p:nvPr/>
        </p:nvSpPr>
        <p:spPr>
          <a:xfrm>
            <a:off x="3210450" y="1870550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08" name="Google Shape;808;p71"/>
          <p:cNvSpPr txBox="1"/>
          <p:nvPr/>
        </p:nvSpPr>
        <p:spPr>
          <a:xfrm>
            <a:off x="3210450" y="1828550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5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72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การสแกน QR Code เพื่อตรวจสอบการเข้าร่วมกิจกรรม (Scan QR Code)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814" name="Google Shape;814;p72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5" name="Google Shape;81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72"/>
          <p:cNvSpPr txBox="1"/>
          <p:nvPr/>
        </p:nvSpPr>
        <p:spPr>
          <a:xfrm>
            <a:off x="6109350" y="2137250"/>
            <a:ext cx="26034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รายละเอียดบัตรกิจกรรม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6. ระบบจะแสดงรายละเอียดบัตร เพื่อแจ้งให้ผู้ใช้ทราบ นอกจากนั้นระบบยังสามารถป้องกันการสแกนบัตรกิจกรรมที่ยังไม่เกิดขึ้นได้ โดยจะทำการแจ้งเตือนแก่ผู้สแกนทันที จากนั้นกดที่ปุ่ม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‘ยืนยัน’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7. กดที่ปุ่ม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‘ตกลง’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pic>
        <p:nvPicPr>
          <p:cNvPr id="818" name="Google Shape;818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2900" y="945650"/>
            <a:ext cx="2016825" cy="35903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19" name="Google Shape;819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823" name="Google Shape;823;p72"/>
          <p:cNvSpPr/>
          <p:nvPr/>
        </p:nvSpPr>
        <p:spPr>
          <a:xfrm>
            <a:off x="3432125" y="3226550"/>
            <a:ext cx="1589100" cy="384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72"/>
          <p:cNvSpPr/>
          <p:nvPr/>
        </p:nvSpPr>
        <p:spPr>
          <a:xfrm>
            <a:off x="3274088" y="310512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25" name="Google Shape;825;p72"/>
          <p:cNvSpPr txBox="1"/>
          <p:nvPr/>
        </p:nvSpPr>
        <p:spPr>
          <a:xfrm>
            <a:off x="3274088" y="306312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7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F4700B-2E92-C440-2EC7-9CB622B76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227" y="945650"/>
            <a:ext cx="2015473" cy="359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20" name="Google Shape;820;p72"/>
          <p:cNvSpPr/>
          <p:nvPr/>
        </p:nvSpPr>
        <p:spPr>
          <a:xfrm>
            <a:off x="1119800" y="4221673"/>
            <a:ext cx="2016900" cy="300901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72"/>
          <p:cNvSpPr/>
          <p:nvPr/>
        </p:nvSpPr>
        <p:spPr>
          <a:xfrm>
            <a:off x="871825" y="4016250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22" name="Google Shape;822;p72"/>
          <p:cNvSpPr txBox="1"/>
          <p:nvPr/>
        </p:nvSpPr>
        <p:spPr>
          <a:xfrm>
            <a:off x="871825" y="3974250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6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3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การสแกน QR Code เพื่อตรวจสอบการเข้าร่วมกิจกรรม (Scan QR Code)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831" name="Google Shape;831;p73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2" name="Google Shape;83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834" name="Google Shape;834;p73" title="การสแกนบัตรกิจกรรม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338" y="839400"/>
            <a:ext cx="2335333" cy="415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4"/>
          <p:cNvSpPr txBox="1"/>
          <p:nvPr/>
        </p:nvSpPr>
        <p:spPr>
          <a:xfrm>
            <a:off x="1811400" y="1877250"/>
            <a:ext cx="55212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err="1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การดูรายชื่อผู้เข้าร่วมกิจกรรมทั้งหมด</a:t>
            </a:r>
            <a:r>
              <a:rPr lang="en" sz="2500" dirty="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 (View all participant)</a:t>
            </a:r>
            <a:endParaRPr sz="2500" dirty="0">
              <a:solidFill>
                <a:schemeClr val="lt1"/>
              </a:solidFill>
            </a:endParaRPr>
          </a:p>
        </p:txBody>
      </p:sp>
      <p:sp>
        <p:nvSpPr>
          <p:cNvPr id="840" name="Google Shape;840;p74"/>
          <p:cNvSpPr txBox="1"/>
          <p:nvPr/>
        </p:nvSpPr>
        <p:spPr>
          <a:xfrm>
            <a:off x="2591850" y="2889150"/>
            <a:ext cx="3960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 sz="1250">
                <a:solidFill>
                  <a:schemeClr val="lt1"/>
                </a:solidFill>
                <a:latin typeface="Kanit Light"/>
                <a:ea typeface="Kanit Light"/>
                <a:cs typeface="Kanit Light"/>
                <a:sym typeface="Kanit Light"/>
              </a:rPr>
              <a:t>| View all participant</a:t>
            </a:r>
            <a:endParaRPr sz="1250">
              <a:solidFill>
                <a:schemeClr val="lt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841" name="Google Shape;841;p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8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การเข้าสู่ระบบ (Log In)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501" name="Google Shape;501;p48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Google Shape;50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8"/>
          <p:cNvSpPr txBox="1"/>
          <p:nvPr/>
        </p:nvSpPr>
        <p:spPr>
          <a:xfrm>
            <a:off x="5780850" y="1496463"/>
            <a:ext cx="2691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ขั้นตอนการเข้าสู่ระบบ (Log In) ของแอปพลิเคชัน Gatekeeper 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1. ผู้ใช้สามารถสามารถเข้าสู่ระบบผ่าน อีเมลและรหัสผ่านที่ใช้งานร่วมกับแอปพลิเคชัน MOD LINK ได้โดยจะต้องเป็นอีเมลของ Office 365 ตามข้อกำหนดของทางมหาวิทยาลัย โดยเริ่มต้นจากกดที่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‘Sign in by KMUTT Account’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**สามารถเข้าใช้งานระบบ Gatekeeper ได้เฉพาะ Role Owner และ Scanner</a:t>
            </a:r>
            <a:endParaRPr sz="120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pic>
        <p:nvPicPr>
          <p:cNvPr id="504" name="Google Shape;50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700" y="950525"/>
            <a:ext cx="2016824" cy="3585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05" name="Google Shape;505;p48"/>
          <p:cNvSpPr/>
          <p:nvPr/>
        </p:nvSpPr>
        <p:spPr>
          <a:xfrm>
            <a:off x="2560550" y="3973900"/>
            <a:ext cx="1567500" cy="362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8"/>
          <p:cNvSpPr/>
          <p:nvPr/>
        </p:nvSpPr>
        <p:spPr>
          <a:xfrm>
            <a:off x="2321700" y="38524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07" name="Google Shape;507;p48"/>
          <p:cNvSpPr txBox="1"/>
          <p:nvPr/>
        </p:nvSpPr>
        <p:spPr>
          <a:xfrm>
            <a:off x="2321700" y="38104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08" name="Google Shape;50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75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การดูรายชื่อผู้เข้าร่วมกิจกรรมทั้งหมด (View all participant)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847" name="Google Shape;847;p75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8" name="Google Shape;84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851" name="Google Shape;851;p75"/>
          <p:cNvSpPr txBox="1"/>
          <p:nvPr/>
        </p:nvSpPr>
        <p:spPr>
          <a:xfrm>
            <a:off x="5780850" y="2024350"/>
            <a:ext cx="26916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ขั้นตอนการดูรายชื่อผู้เข้าร่วมกิจกรรมทั้งหมด (View all participant)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1. ผู้ใช้สามารถดูรายชื่อผู้เข้าร่วมกิจกรรมทั้งหมดได้  โดยเริ่มต้นจากกดที่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‘กลุ่มที่ต้องการ’</a:t>
            </a:r>
            <a:endParaRPr sz="1200">
              <a:solidFill>
                <a:srgbClr val="F04E2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81819-CD31-D404-88AA-F409C7A65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79" y="943100"/>
            <a:ext cx="2019121" cy="359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2" name="Google Shape;852;p75"/>
          <p:cNvSpPr/>
          <p:nvPr/>
        </p:nvSpPr>
        <p:spPr>
          <a:xfrm>
            <a:off x="2334300" y="1460300"/>
            <a:ext cx="2016900" cy="30756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75"/>
          <p:cNvSpPr/>
          <p:nvPr/>
        </p:nvSpPr>
        <p:spPr>
          <a:xfrm>
            <a:off x="2086325" y="13388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54" name="Google Shape;854;p75"/>
          <p:cNvSpPr txBox="1"/>
          <p:nvPr/>
        </p:nvSpPr>
        <p:spPr>
          <a:xfrm>
            <a:off x="2086325" y="12968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6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การดูรายชื่อผู้เข้าร่วมกิจกรรมทั้งหมด (View all participant)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860" name="Google Shape;860;p76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1" name="Google Shape;86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863" name="Google Shape;863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3075" y="953700"/>
            <a:ext cx="2016824" cy="35917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64" name="Google Shape;864;p76"/>
          <p:cNvSpPr txBox="1"/>
          <p:nvPr/>
        </p:nvSpPr>
        <p:spPr>
          <a:xfrm>
            <a:off x="6109350" y="1603850"/>
            <a:ext cx="26034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กิจกรรม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2. กดที่ </a:t>
            </a:r>
            <a:r>
              <a:rPr lang="en" sz="1200">
                <a:solidFill>
                  <a:srgbClr val="333333"/>
                </a:solidFill>
                <a:latin typeface="Kanit"/>
                <a:ea typeface="Kanit"/>
                <a:cs typeface="Kanit"/>
                <a:sym typeface="Kanit"/>
              </a:rPr>
              <a:t>Today’s Ticket: 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3. เลือกกิจกรรมที่ต้องการ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865" name="Google Shape;865;p76"/>
          <p:cNvSpPr/>
          <p:nvPr/>
        </p:nvSpPr>
        <p:spPr>
          <a:xfrm>
            <a:off x="2299875" y="1926900"/>
            <a:ext cx="1014600" cy="300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76"/>
          <p:cNvSpPr/>
          <p:nvPr/>
        </p:nvSpPr>
        <p:spPr>
          <a:xfrm>
            <a:off x="2051900" y="18054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67" name="Google Shape;867;p76"/>
          <p:cNvSpPr txBox="1"/>
          <p:nvPr/>
        </p:nvSpPr>
        <p:spPr>
          <a:xfrm>
            <a:off x="2051900" y="17634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68" name="Google Shape;868;p76"/>
          <p:cNvSpPr/>
          <p:nvPr/>
        </p:nvSpPr>
        <p:spPr>
          <a:xfrm>
            <a:off x="2299875" y="2292650"/>
            <a:ext cx="2016900" cy="2252700"/>
          </a:xfrm>
          <a:prstGeom prst="roundRect">
            <a:avLst>
              <a:gd name="adj" fmla="val 4346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76"/>
          <p:cNvSpPr/>
          <p:nvPr/>
        </p:nvSpPr>
        <p:spPr>
          <a:xfrm>
            <a:off x="2051900" y="217122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70" name="Google Shape;870;p76"/>
          <p:cNvSpPr txBox="1"/>
          <p:nvPr/>
        </p:nvSpPr>
        <p:spPr>
          <a:xfrm>
            <a:off x="2051900" y="212922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77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การดูรายชื่อผู้เข้าร่วมกิจกรรมทั้งหมด (View all participant)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876" name="Google Shape;876;p77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7" name="Google Shape;87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77"/>
          <p:cNvSpPr txBox="1"/>
          <p:nvPr/>
        </p:nvSpPr>
        <p:spPr>
          <a:xfrm>
            <a:off x="6109350" y="2137250"/>
            <a:ext cx="26034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ภาพรวม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4. กดที่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‘ดูรายชื่อทั้งหมด’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5. เข้าสู่หน้ารายชื่อผู้เข้าร่วม ในหน้านี้ผู้ใช้สามารถดูรายชื่อผู้เข้าร่วมกิจกรรมทั้งหมดได้ และยังสามารถดูจำนวนครั้งที่สแกนได้อีกด้วย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pic>
        <p:nvPicPr>
          <p:cNvPr id="879" name="Google Shape;879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98" y="944302"/>
            <a:ext cx="1843223" cy="359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81" name="Google Shape;881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882" name="Google Shape;882;p77"/>
          <p:cNvSpPr/>
          <p:nvPr/>
        </p:nvSpPr>
        <p:spPr>
          <a:xfrm>
            <a:off x="1121725" y="3061500"/>
            <a:ext cx="1856400" cy="300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77"/>
          <p:cNvSpPr/>
          <p:nvPr/>
        </p:nvSpPr>
        <p:spPr>
          <a:xfrm>
            <a:off x="943325" y="29390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84" name="Google Shape;884;p77"/>
          <p:cNvSpPr txBox="1"/>
          <p:nvPr/>
        </p:nvSpPr>
        <p:spPr>
          <a:xfrm>
            <a:off x="943325" y="28970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4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60782-BB3C-4416-AA07-20E0FB10F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04" y="943100"/>
            <a:ext cx="2019121" cy="359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5" name="Google Shape;885;p77"/>
          <p:cNvSpPr/>
          <p:nvPr/>
        </p:nvSpPr>
        <p:spPr>
          <a:xfrm>
            <a:off x="3096300" y="1384100"/>
            <a:ext cx="2016900" cy="31518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77"/>
          <p:cNvSpPr/>
          <p:nvPr/>
        </p:nvSpPr>
        <p:spPr>
          <a:xfrm>
            <a:off x="3006044" y="1426100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87" name="Google Shape;887;p77"/>
          <p:cNvSpPr txBox="1"/>
          <p:nvPr/>
        </p:nvSpPr>
        <p:spPr>
          <a:xfrm>
            <a:off x="3006044" y="1384100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5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78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การดูรายชื่อผู้เข้าร่วมกิจกรรมทั้งหมด (View all participant)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893" name="Google Shape;893;p78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4" name="Google Shape;894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896" name="Google Shape;896;p78" title="ดูรายชื่อผู้เข้าร่วมกิจกรรม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4063" y="839400"/>
            <a:ext cx="2335333" cy="415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9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การเข้าสู่ระบบ (Log In)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514" name="Google Shape;514;p49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5" name="Google Shape;51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9"/>
          <p:cNvSpPr txBox="1"/>
          <p:nvPr/>
        </p:nvSpPr>
        <p:spPr>
          <a:xfrm>
            <a:off x="6109350" y="2137250"/>
            <a:ext cx="26034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Log in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2. กรอกอีเมล ที่ลงท้ายด้วย </a:t>
            </a:r>
            <a:r>
              <a:rPr lang="en" sz="120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@kmutt.ac.th</a:t>
            </a: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 และ </a:t>
            </a:r>
            <a:r>
              <a:rPr lang="en" sz="1200">
                <a:solidFill>
                  <a:srgbClr val="F04E23"/>
                </a:solidFill>
                <a:latin typeface="Kanit Light"/>
                <a:ea typeface="Kanit Light"/>
                <a:cs typeface="Kanit Light"/>
                <a:sym typeface="Kanit Light"/>
              </a:rPr>
              <a:t>@mail.kmutt.ac.th</a:t>
            </a:r>
            <a:endParaRPr sz="120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3. กด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‘ถัดไป’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4. ระบุรหัสผ่าน 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5. กด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 ‘ลงชื่อเข้าใช้’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pic>
        <p:nvPicPr>
          <p:cNvPr id="517" name="Google Shape;517;p49"/>
          <p:cNvPicPr preferRelativeResize="0"/>
          <p:nvPr/>
        </p:nvPicPr>
        <p:blipFill rotWithShape="1">
          <a:blip r:embed="rId4">
            <a:alphaModFix/>
          </a:blip>
          <a:srcRect b="10674"/>
          <a:stretch/>
        </p:blipFill>
        <p:spPr>
          <a:xfrm>
            <a:off x="3067575" y="950525"/>
            <a:ext cx="1853245" cy="3585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18" name="Google Shape;518;p49"/>
          <p:cNvPicPr preferRelativeResize="0"/>
          <p:nvPr/>
        </p:nvPicPr>
        <p:blipFill rotWithShape="1">
          <a:blip r:embed="rId5">
            <a:alphaModFix/>
          </a:blip>
          <a:srcRect b="10674"/>
          <a:stretch/>
        </p:blipFill>
        <p:spPr>
          <a:xfrm>
            <a:off x="1125435" y="950525"/>
            <a:ext cx="1853245" cy="3585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19" name="Google Shape;519;p49"/>
          <p:cNvSpPr/>
          <p:nvPr/>
        </p:nvSpPr>
        <p:spPr>
          <a:xfrm>
            <a:off x="3234675" y="1513900"/>
            <a:ext cx="1128300" cy="1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21" name="Google Shape;521;p49"/>
          <p:cNvSpPr/>
          <p:nvPr/>
        </p:nvSpPr>
        <p:spPr>
          <a:xfrm>
            <a:off x="1133350" y="1630175"/>
            <a:ext cx="1845300" cy="2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9"/>
          <p:cNvSpPr/>
          <p:nvPr/>
        </p:nvSpPr>
        <p:spPr>
          <a:xfrm>
            <a:off x="894500" y="1508750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23" name="Google Shape;523;p49"/>
          <p:cNvSpPr txBox="1"/>
          <p:nvPr/>
        </p:nvSpPr>
        <p:spPr>
          <a:xfrm>
            <a:off x="894500" y="1466750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24" name="Google Shape;524;p49"/>
          <p:cNvSpPr/>
          <p:nvPr/>
        </p:nvSpPr>
        <p:spPr>
          <a:xfrm>
            <a:off x="2362525" y="2015075"/>
            <a:ext cx="548700" cy="2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9"/>
          <p:cNvSpPr/>
          <p:nvPr/>
        </p:nvSpPr>
        <p:spPr>
          <a:xfrm>
            <a:off x="2114550" y="1893650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26" name="Google Shape;526;p49"/>
          <p:cNvSpPr txBox="1"/>
          <p:nvPr/>
        </p:nvSpPr>
        <p:spPr>
          <a:xfrm>
            <a:off x="2114550" y="1851650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3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27" name="Google Shape;527;p49"/>
          <p:cNvSpPr/>
          <p:nvPr/>
        </p:nvSpPr>
        <p:spPr>
          <a:xfrm>
            <a:off x="3075525" y="1824575"/>
            <a:ext cx="1845300" cy="295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9"/>
          <p:cNvSpPr/>
          <p:nvPr/>
        </p:nvSpPr>
        <p:spPr>
          <a:xfrm>
            <a:off x="4817875" y="1703150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29" name="Google Shape;529;p49"/>
          <p:cNvSpPr txBox="1"/>
          <p:nvPr/>
        </p:nvSpPr>
        <p:spPr>
          <a:xfrm>
            <a:off x="4817875" y="1661150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4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30" name="Google Shape;530;p49"/>
          <p:cNvSpPr/>
          <p:nvPr/>
        </p:nvSpPr>
        <p:spPr>
          <a:xfrm>
            <a:off x="4317450" y="2249850"/>
            <a:ext cx="603300" cy="2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9"/>
          <p:cNvSpPr/>
          <p:nvPr/>
        </p:nvSpPr>
        <p:spPr>
          <a:xfrm>
            <a:off x="4831475" y="212842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32" name="Google Shape;532;p49"/>
          <p:cNvSpPr txBox="1"/>
          <p:nvPr/>
        </p:nvSpPr>
        <p:spPr>
          <a:xfrm>
            <a:off x="4831475" y="208642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5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0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การเข้าสู่ระบบ (Log In)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538" name="Google Shape;538;p50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9" name="Google Shape;53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50"/>
          <p:cNvSpPr txBox="1"/>
          <p:nvPr/>
        </p:nvSpPr>
        <p:spPr>
          <a:xfrm>
            <a:off x="6109350" y="2137250"/>
            <a:ext cx="26034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เข้าสู่แอปพลิเคชัน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6. เมื่อผู้ใช้กรอกอีเมลและรหัสผ่านเรียบร้อยแล้ว จะเข้าสู่หน้าแรกของ</a:t>
            </a:r>
            <a:endParaRPr sz="1200">
              <a:solidFill>
                <a:srgbClr val="333333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แอปพลิเคชัน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542" name="Google Shape;54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68CED-A949-C723-FF2D-390C6CADB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79" y="943100"/>
            <a:ext cx="2019121" cy="359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3" name="Google Shape;543;p50"/>
          <p:cNvSpPr/>
          <p:nvPr/>
        </p:nvSpPr>
        <p:spPr>
          <a:xfrm>
            <a:off x="2334300" y="1460300"/>
            <a:ext cx="2016900" cy="30756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0"/>
          <p:cNvSpPr/>
          <p:nvPr/>
        </p:nvSpPr>
        <p:spPr>
          <a:xfrm>
            <a:off x="2086325" y="13388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45" name="Google Shape;545;p50"/>
          <p:cNvSpPr txBox="1"/>
          <p:nvPr/>
        </p:nvSpPr>
        <p:spPr>
          <a:xfrm>
            <a:off x="2086325" y="12968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6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1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การเข้าสู่ระบบ (Log In)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551" name="Google Shape;551;p51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2" name="Google Shape;5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54" name="Google Shape;554;p51" title="เข้าสู่ระบบ Gatekeeper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338" y="839400"/>
            <a:ext cx="2335333" cy="415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2"/>
          <p:cNvSpPr txBox="1"/>
          <p:nvPr/>
        </p:nvSpPr>
        <p:spPr>
          <a:xfrm>
            <a:off x="1811400" y="2098500"/>
            <a:ext cx="5521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การตั้งค่า (Settings)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60" name="Google Shape;560;p52"/>
          <p:cNvSpPr txBox="1"/>
          <p:nvPr/>
        </p:nvSpPr>
        <p:spPr>
          <a:xfrm>
            <a:off x="2591850" y="2667900"/>
            <a:ext cx="3960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solidFill>
                  <a:schemeClr val="lt1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</a:t>
            </a:r>
            <a:r>
              <a:rPr lang="en" sz="1250">
                <a:solidFill>
                  <a:schemeClr val="lt1"/>
                </a:solidFill>
                <a:latin typeface="Kanit Light"/>
                <a:ea typeface="Kanit Light"/>
                <a:cs typeface="Kanit Light"/>
                <a:sym typeface="Kanit Light"/>
              </a:rPr>
              <a:t> | Settings</a:t>
            </a:r>
            <a:endParaRPr sz="1250">
              <a:solidFill>
                <a:schemeClr val="lt1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561" name="Google Shape;561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3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การตั้งค่า (Settings)</a:t>
            </a:r>
            <a:endParaRPr>
              <a:solidFill>
                <a:srgbClr val="B7B7B7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67" name="Google Shape;567;p53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8" name="Google Shape;56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700" y="944300"/>
            <a:ext cx="2016824" cy="359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70" name="Google Shape;570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71" name="Google Shape;571;p53"/>
          <p:cNvSpPr txBox="1"/>
          <p:nvPr/>
        </p:nvSpPr>
        <p:spPr>
          <a:xfrm>
            <a:off x="5780850" y="2024350"/>
            <a:ext cx="2691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ขั้นตอนการตั้งค่า (Settings)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1. ผู้ใช้สามารถตั้งค่าเพื่อเปลี่ยนภาษาได้ ตามความต้องการในการใช้งานได้ โดยระบบจะรองรับ 2 ภาษา คือภาษาไทย และภาษาอังกฤษโดยเริ่มต้นจากกดที่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‘ไอคอนตั้งค่า’</a:t>
            </a:r>
            <a:endParaRPr sz="1200">
              <a:solidFill>
                <a:srgbClr val="F04E23"/>
              </a:solidFill>
              <a:latin typeface="Kanit Light"/>
              <a:ea typeface="Kanit Light"/>
              <a:cs typeface="Kanit Light"/>
              <a:sym typeface="Kanit Light"/>
            </a:endParaRPr>
          </a:p>
        </p:txBody>
      </p:sp>
      <p:sp>
        <p:nvSpPr>
          <p:cNvPr id="572" name="Google Shape;572;p53"/>
          <p:cNvSpPr/>
          <p:nvPr/>
        </p:nvSpPr>
        <p:spPr>
          <a:xfrm>
            <a:off x="3990375" y="1073400"/>
            <a:ext cx="348300" cy="300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53"/>
          <p:cNvSpPr/>
          <p:nvPr/>
        </p:nvSpPr>
        <p:spPr>
          <a:xfrm>
            <a:off x="3770150" y="8988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74" name="Google Shape;574;p53"/>
          <p:cNvSpPr txBox="1"/>
          <p:nvPr/>
        </p:nvSpPr>
        <p:spPr>
          <a:xfrm>
            <a:off x="3770150" y="8568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1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700" y="944300"/>
            <a:ext cx="2016824" cy="359171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80" name="Google Shape;580;p54"/>
          <p:cNvSpPr txBox="1"/>
          <p:nvPr/>
        </p:nvSpPr>
        <p:spPr>
          <a:xfrm>
            <a:off x="792875" y="286800"/>
            <a:ext cx="661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Kanit Medium"/>
                <a:ea typeface="Kanit Medium"/>
                <a:cs typeface="Kanit Medium"/>
                <a:sym typeface="Kanit Medium"/>
              </a:rPr>
              <a:t>GATE KEEPER </a:t>
            </a:r>
            <a:r>
              <a:rPr lang="en">
                <a:solidFill>
                  <a:srgbClr val="B7B7B7"/>
                </a:solidFill>
                <a:latin typeface="Kanit"/>
                <a:ea typeface="Kanit"/>
                <a:cs typeface="Kanit"/>
                <a:sym typeface="Kanit"/>
              </a:rPr>
              <a:t>| การตั้งค่า (Settings)</a:t>
            </a:r>
            <a:endParaRPr>
              <a:solidFill>
                <a:srgbClr val="B7B7B7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581" name="Google Shape;581;p54"/>
          <p:cNvSpPr/>
          <p:nvPr/>
        </p:nvSpPr>
        <p:spPr>
          <a:xfrm>
            <a:off x="275675" y="286800"/>
            <a:ext cx="441000" cy="44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2" name="Google Shape;58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012" y="359562"/>
            <a:ext cx="278325" cy="2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4"/>
          <p:cNvSpPr txBox="1"/>
          <p:nvPr/>
        </p:nvSpPr>
        <p:spPr>
          <a:xfrm>
            <a:off x="6109350" y="2137250"/>
            <a:ext cx="2603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Kanit Light"/>
                <a:ea typeface="Kanit Light"/>
                <a:cs typeface="Kanit Light"/>
                <a:sym typeface="Kanit Light"/>
              </a:rPr>
              <a:t>เข้าสู่หน้า ตั้งค่า</a:t>
            </a:r>
            <a:endParaRPr sz="1200">
              <a:solidFill>
                <a:srgbClr val="999999"/>
              </a:solidFill>
              <a:latin typeface="Kanit Light"/>
              <a:ea typeface="Kanit Light"/>
              <a:cs typeface="Kanit Light"/>
              <a:sym typeface="Kanit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Kanit Light"/>
                <a:ea typeface="Kanit Light"/>
                <a:cs typeface="Kanit Light"/>
                <a:sym typeface="Kanit Light"/>
              </a:rPr>
              <a:t>2. กดที่ </a:t>
            </a:r>
            <a:r>
              <a:rPr lang="en" sz="1200">
                <a:solidFill>
                  <a:srgbClr val="333333"/>
                </a:solidFill>
                <a:latin typeface="Kanit Medium"/>
                <a:ea typeface="Kanit Medium"/>
                <a:cs typeface="Kanit Medium"/>
                <a:sym typeface="Kanit Medium"/>
              </a:rPr>
              <a:t>‘เลือกภาษา’ </a:t>
            </a:r>
            <a:endParaRPr sz="1200">
              <a:solidFill>
                <a:srgbClr val="333333"/>
              </a:solidFill>
              <a:latin typeface="Kanit Medium"/>
              <a:ea typeface="Kanit Medium"/>
              <a:cs typeface="Kanit Medium"/>
              <a:sym typeface="Kanit Medium"/>
            </a:endParaRPr>
          </a:p>
        </p:txBody>
      </p:sp>
      <p:sp>
        <p:nvSpPr>
          <p:cNvPr id="584" name="Google Shape;584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5" name="Google Shape;585;p54"/>
          <p:cNvSpPr/>
          <p:nvPr/>
        </p:nvSpPr>
        <p:spPr>
          <a:xfrm>
            <a:off x="2334300" y="3714500"/>
            <a:ext cx="2016900" cy="384900"/>
          </a:xfrm>
          <a:prstGeom prst="roundRect">
            <a:avLst>
              <a:gd name="adj" fmla="val 5945"/>
            </a:avLst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54"/>
          <p:cNvSpPr/>
          <p:nvPr/>
        </p:nvSpPr>
        <p:spPr>
          <a:xfrm>
            <a:off x="2162525" y="3555575"/>
            <a:ext cx="300900" cy="300900"/>
          </a:xfrm>
          <a:prstGeom prst="ellipse">
            <a:avLst/>
          </a:prstGeom>
          <a:solidFill>
            <a:srgbClr val="42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87" name="Google Shape;587;p54"/>
          <p:cNvSpPr txBox="1"/>
          <p:nvPr/>
        </p:nvSpPr>
        <p:spPr>
          <a:xfrm>
            <a:off x="2162525" y="3513575"/>
            <a:ext cx="300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Kanit"/>
                <a:ea typeface="Kanit"/>
                <a:cs typeface="Kanit"/>
                <a:sym typeface="Kanit"/>
              </a:rPr>
              <a:t>2</a:t>
            </a:r>
            <a:endParaRPr sz="1300">
              <a:solidFill>
                <a:srgbClr val="FFFFFF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059686-aaf3-495c-b4ba-a251302cf6b0">
      <Terms xmlns="http://schemas.microsoft.com/office/infopath/2007/PartnerControls"/>
    </lcf76f155ced4ddcb4097134ff3c332f>
    <TaxCatchAll xmlns="fa5795a9-de4c-4f3d-9b4b-9d036b734bf4" xsi:nil="true"/>
    <MediaLengthInSeconds xmlns="65059686-aaf3-495c-b4ba-a251302cf6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63F27212FA6AA94E836D5227891ACF1C" ma:contentTypeVersion="18" ma:contentTypeDescription="สร้างเอกสารใหม่" ma:contentTypeScope="" ma:versionID="dcb76a3470d215fd3f8bdb2c3526f7ed">
  <xsd:schema xmlns:xsd="http://www.w3.org/2001/XMLSchema" xmlns:xs="http://www.w3.org/2001/XMLSchema" xmlns:p="http://schemas.microsoft.com/office/2006/metadata/properties" xmlns:ns2="65059686-aaf3-495c-b4ba-a251302cf6b0" xmlns:ns3="fa5795a9-de4c-4f3d-9b4b-9d036b734bf4" targetNamespace="http://schemas.microsoft.com/office/2006/metadata/properties" ma:root="true" ma:fieldsID="28e626d961b86b74f909629e872e3465" ns2:_="" ns3:_="">
    <xsd:import namespace="65059686-aaf3-495c-b4ba-a251302cf6b0"/>
    <xsd:import namespace="fa5795a9-de4c-4f3d-9b4b-9d036b734b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59686-aaf3-495c-b4ba-a251302cf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แท็กรูป" ma:readOnly="false" ma:fieldId="{5cf76f15-5ced-4ddc-b409-7134ff3c332f}" ma:taxonomyMulti="true" ma:sspId="75a6edc0-792c-424b-9cdf-c7b9dae503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795a9-de4c-4f3d-9b4b-9d036b734bf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73f6de-7755-45e4-8eaa-ae5b0ba77b94}" ma:internalName="TaxCatchAll" ma:showField="CatchAllData" ma:web="fa5795a9-de4c-4f3d-9b4b-9d036b734b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68FC34-C6DA-415D-AE50-AC352099A61F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fd0aaeb-b864-45dc-bdec-fef7c62678e2"/>
    <ds:schemaRef ds:uri="9d09019f-a6d8-45bb-91a0-66325066fdf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4B376E-10E1-41AF-9072-98B95B09EE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D7D13E-7C77-4787-BD52-0C39675152B6}"/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1346</Words>
  <Application>Microsoft Office PowerPoint</Application>
  <PresentationFormat>On-screen Show (16:9)</PresentationFormat>
  <Paragraphs>192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Kanit</vt:lpstr>
      <vt:lpstr>Kanit Medium</vt:lpstr>
      <vt:lpstr>Kanit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Kwan</dc:creator>
  <cp:lastModifiedBy>NONTAWAT JUNSANE</cp:lastModifiedBy>
  <cp:revision>71</cp:revision>
  <cp:lastPrinted>2024-03-01T07:20:46Z</cp:lastPrinted>
  <dcterms:modified xsi:type="dcterms:W3CDTF">2024-03-01T07:23:24Z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0x01010063F27212FA6AA94E836D5227891ACF1C</vt:lpwstr>
  </property>
  <property fmtid="{D5CDD505-2E9C-101B-9397-08002B2CF9AE}" pid="3" name="MediaServiceImageTags">
    <vt:lpwstr/>
  </property>
  <property fmtid="{D5CDD505-2E9C-101B-9397-08002B2CF9AE}" pid="4" name="Order">
    <vt:r8>16000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